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58" r:id="rId5"/>
    <p:sldId id="259" r:id="rId6"/>
    <p:sldId id="260" r:id="rId7"/>
    <p:sldId id="262" r:id="rId8"/>
    <p:sldId id="266" r:id="rId9"/>
    <p:sldId id="270" r:id="rId10"/>
    <p:sldId id="271" r:id="rId11"/>
    <p:sldId id="267" r:id="rId12"/>
    <p:sldId id="268" r:id="rId13"/>
    <p:sldId id="269" r:id="rId14"/>
    <p:sldId id="273" r:id="rId15"/>
    <p:sldId id="274" r:id="rId16"/>
    <p:sldId id="272" r:id="rId17"/>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1C7B9269-2D57-4E0A-BFB7-FF77334EABF1}" type="datetimeFigureOut">
              <a:rPr lang="nl-NL" smtClean="0"/>
              <a:pPr/>
              <a:t>14-6-2021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FD6849E-8B3E-49AB-8443-0939DE43B9EC}"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C7B9269-2D57-4E0A-BFB7-FF77334EABF1}" type="datetimeFigureOut">
              <a:rPr lang="nl-NL" smtClean="0"/>
              <a:pPr/>
              <a:t>14-6-2021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FD6849E-8B3E-49AB-8443-0939DE43B9EC}"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C7B9269-2D57-4E0A-BFB7-FF77334EABF1}" type="datetimeFigureOut">
              <a:rPr lang="nl-NL" smtClean="0"/>
              <a:pPr/>
              <a:t>14-6-2021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FD6849E-8B3E-49AB-8443-0939DE43B9EC}"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C7B9269-2D57-4E0A-BFB7-FF77334EABF1}" type="datetimeFigureOut">
              <a:rPr lang="nl-NL" smtClean="0"/>
              <a:pPr/>
              <a:t>14-6-2021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FD6849E-8B3E-49AB-8443-0939DE43B9EC}"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1C7B9269-2D57-4E0A-BFB7-FF77334EABF1}" type="datetimeFigureOut">
              <a:rPr lang="nl-NL" smtClean="0"/>
              <a:pPr/>
              <a:t>14-6-2021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FD6849E-8B3E-49AB-8443-0939DE43B9EC}"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1C7B9269-2D57-4E0A-BFB7-FF77334EABF1}" type="datetimeFigureOut">
              <a:rPr lang="nl-NL" smtClean="0"/>
              <a:pPr/>
              <a:t>14-6-2021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FD6849E-8B3E-49AB-8443-0939DE43B9EC}"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1C7B9269-2D57-4E0A-BFB7-FF77334EABF1}" type="datetimeFigureOut">
              <a:rPr lang="nl-NL" smtClean="0"/>
              <a:pPr/>
              <a:t>14-6-2021</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FD6849E-8B3E-49AB-8443-0939DE43B9EC}"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1C7B9269-2D57-4E0A-BFB7-FF77334EABF1}" type="datetimeFigureOut">
              <a:rPr lang="nl-NL" smtClean="0"/>
              <a:pPr/>
              <a:t>14-6-2021</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FD6849E-8B3E-49AB-8443-0939DE43B9EC}"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1C7B9269-2D57-4E0A-BFB7-FF77334EABF1}" type="datetimeFigureOut">
              <a:rPr lang="nl-NL" smtClean="0"/>
              <a:pPr/>
              <a:t>14-6-2021</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FD6849E-8B3E-49AB-8443-0939DE43B9EC}"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C7B9269-2D57-4E0A-BFB7-FF77334EABF1}" type="datetimeFigureOut">
              <a:rPr lang="nl-NL" smtClean="0"/>
              <a:pPr/>
              <a:t>14-6-2021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FD6849E-8B3E-49AB-8443-0939DE43B9EC}"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C7B9269-2D57-4E0A-BFB7-FF77334EABF1}" type="datetimeFigureOut">
              <a:rPr lang="nl-NL" smtClean="0"/>
              <a:pPr/>
              <a:t>14-6-2021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FD6849E-8B3E-49AB-8443-0939DE43B9EC}"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7B9269-2D57-4E0A-BFB7-FF77334EABF1}" type="datetimeFigureOut">
              <a:rPr lang="nl-NL" smtClean="0"/>
              <a:pPr/>
              <a:t>14-6-2021</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D6849E-8B3E-49AB-8443-0939DE43B9EC}"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chooltv.nl/video/de-ijzeren-eeuw-in-de-klas-vrouwen-voorwaarts/#q=feminism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nl/url?sa=i&amp;source=images&amp;cd=&amp;cad=rja&amp;uact=8&amp;ved=0CAgQjRw&amp;url=http://communisme.nu/kom-dat-zien/2014/08/14/karl-marx-uitgelegt-in-8-bits/&amp;ei=7OmsVLKDHsX1OMDzgbgM&amp;psig=AFQjCNE8qFK33YAzfoqXSFX618cnH_yNbQ&amp;ust=1420704620642766" TargetMode="External"/><Relationship Id="rId1" Type="http://schemas.openxmlformats.org/officeDocument/2006/relationships/slideLayout" Target="../slideLayouts/slideLayout2.xml"/><Relationship Id="rId5" Type="http://schemas.openxmlformats.org/officeDocument/2006/relationships/hyperlink" Target="http://schooltv.nl/video/karl-marx-1818-1883-grondlegger-van-het-communisme/#q=communisme" TargetMode="External"/><Relationship Id="rId4" Type="http://schemas.openxmlformats.org/officeDocument/2006/relationships/hyperlink" Target="http://schooltv.nl/video/clipphanger-wat-is-communisme/#q=communisme"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eWZl_9FLrD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Paragraaf </a:t>
            </a:r>
            <a:r>
              <a:rPr lang="nl-NL" dirty="0"/>
              <a:t>8</a:t>
            </a:r>
            <a:r>
              <a:rPr lang="nl-NL" dirty="0" smtClean="0"/>
              <a:t>.2 Emancipatie</a:t>
            </a:r>
            <a:endParaRPr lang="nl-NL" dirty="0"/>
          </a:p>
        </p:txBody>
      </p:sp>
      <p:sp>
        <p:nvSpPr>
          <p:cNvPr id="3" name="Ondertitel 2"/>
          <p:cNvSpPr>
            <a:spLocks noGrp="1"/>
          </p:cNvSpPr>
          <p:nvPr>
            <p:ph type="subTitle" idx="1"/>
          </p:nvPr>
        </p:nvSpPr>
        <p:spPr/>
        <p:txBody>
          <a:bodyPr/>
          <a:lstStyle/>
          <a:p>
            <a:r>
              <a:rPr lang="nl-NL" dirty="0" smtClean="0"/>
              <a:t>De opkomst van emancipatiebewegingen</a:t>
            </a:r>
            <a:endParaRPr lang="nl-N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Antwoord examenvraag</a:t>
            </a:r>
            <a:endParaRPr lang="nl-NL" dirty="0"/>
          </a:p>
        </p:txBody>
      </p:sp>
      <p:sp>
        <p:nvSpPr>
          <p:cNvPr id="3" name="Tijdelijke aanduiding voor inhoud 2"/>
          <p:cNvSpPr>
            <a:spLocks noGrp="1"/>
          </p:cNvSpPr>
          <p:nvPr>
            <p:ph idx="1"/>
          </p:nvPr>
        </p:nvSpPr>
        <p:spPr/>
        <p:txBody>
          <a:bodyPr>
            <a:normAutofit fontScale="70000" lnSpcReduction="20000"/>
          </a:bodyPr>
          <a:lstStyle/>
          <a:p>
            <a:pPr marL="0" indent="0">
              <a:buNone/>
            </a:pPr>
            <a:r>
              <a:rPr lang="nl-NL" b="1" dirty="0"/>
              <a:t>maximumscore 2</a:t>
            </a:r>
          </a:p>
          <a:p>
            <a:pPr marL="0" indent="0">
              <a:buNone/>
            </a:pPr>
            <a:r>
              <a:rPr lang="nl-NL" dirty="0"/>
              <a:t>Een juist antwoord bevat de volgende elementen:</a:t>
            </a:r>
          </a:p>
          <a:p>
            <a:pPr marL="0" indent="0">
              <a:buNone/>
            </a:pPr>
            <a:r>
              <a:rPr lang="nl-NL" dirty="0"/>
              <a:t>• Een juist voorbeeld van een </a:t>
            </a:r>
            <a:r>
              <a:rPr lang="nl-NL" dirty="0" smtClean="0"/>
              <a:t>negentiende-eeuwse emancipatiebeweging </a:t>
            </a:r>
            <a:r>
              <a:rPr lang="nl-NL" dirty="0"/>
              <a:t>(bijvoorbeeld de vrouwenbeweging) 1</a:t>
            </a:r>
          </a:p>
          <a:p>
            <a:pPr marL="0" indent="0">
              <a:buNone/>
            </a:pPr>
            <a:r>
              <a:rPr lang="nl-NL" dirty="0"/>
              <a:t>• met een juiste uitleg van het verband met de Industriële Revolutie</a:t>
            </a:r>
          </a:p>
          <a:p>
            <a:pPr marL="0" indent="0">
              <a:buNone/>
            </a:pPr>
            <a:r>
              <a:rPr lang="nl-NL" dirty="0"/>
              <a:t>(bijvoorbeeld door de industrialisatie gaan meer vrouwen buitenshuis</a:t>
            </a:r>
          </a:p>
          <a:p>
            <a:pPr marL="0" indent="0">
              <a:buNone/>
            </a:pPr>
            <a:r>
              <a:rPr lang="nl-NL" dirty="0"/>
              <a:t>werken in fabrieken, waardoor vrouwen zelfstandiger worden/gelijke</a:t>
            </a:r>
          </a:p>
          <a:p>
            <a:pPr marL="0" indent="0">
              <a:buNone/>
            </a:pPr>
            <a:r>
              <a:rPr lang="nl-NL" dirty="0"/>
              <a:t>rechten gaan eisen / arbeidsters komen te werken in fabrieken/grote</a:t>
            </a:r>
          </a:p>
          <a:p>
            <a:pPr marL="0" indent="0">
              <a:buNone/>
            </a:pPr>
            <a:r>
              <a:rPr lang="nl-NL" dirty="0"/>
              <a:t>bedrijven waardoor zij zich gemakkelijker kunnen organiseren) 1</a:t>
            </a:r>
          </a:p>
        </p:txBody>
      </p:sp>
    </p:spTree>
    <p:extLst>
      <p:ext uri="{BB962C8B-B14F-4D97-AF65-F5344CB8AC3E}">
        <p14:creationId xmlns:p14="http://schemas.microsoft.com/office/powerpoint/2010/main" val="26826073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Examenvraag </a:t>
            </a:r>
            <a:r>
              <a:rPr lang="nl-NL" sz="2800" dirty="0" smtClean="0"/>
              <a:t>(type: broninterpretatie)</a:t>
            </a:r>
            <a:endParaRPr lang="nl-NL" sz="2800" dirty="0"/>
          </a:p>
        </p:txBody>
      </p:sp>
      <p:sp>
        <p:nvSpPr>
          <p:cNvPr id="3" name="Tijdelijke aanduiding voor inhoud 2"/>
          <p:cNvSpPr>
            <a:spLocks noGrp="1"/>
          </p:cNvSpPr>
          <p:nvPr>
            <p:ph idx="1"/>
          </p:nvPr>
        </p:nvSpPr>
        <p:spPr/>
        <p:txBody>
          <a:bodyPr/>
          <a:lstStyle/>
          <a:p>
            <a:pPr marL="0" indent="0">
              <a:buNone/>
            </a:pPr>
            <a:r>
              <a:rPr lang="nl-NL" i="1" dirty="0"/>
              <a:t>Gebruik </a:t>
            </a:r>
            <a:r>
              <a:rPr lang="nl-NL" i="1" dirty="0" smtClean="0"/>
              <a:t>de bron op volgende dia. </a:t>
            </a:r>
            <a:endParaRPr lang="nl-NL" i="1" dirty="0"/>
          </a:p>
          <a:p>
            <a:pPr marL="0" indent="0">
              <a:buNone/>
            </a:pPr>
            <a:r>
              <a:rPr lang="nl-NL" dirty="0" smtClean="0"/>
              <a:t>De </a:t>
            </a:r>
            <a:r>
              <a:rPr lang="nl-NL" dirty="0"/>
              <a:t>Tweede Kamer besluit in 1886 om een parlementair onderzoek te </a:t>
            </a:r>
            <a:r>
              <a:rPr lang="nl-NL" dirty="0" smtClean="0"/>
              <a:t>houden naar </a:t>
            </a:r>
            <a:r>
              <a:rPr lang="nl-NL" dirty="0"/>
              <a:t>een maatschappelijk probleem.</a:t>
            </a:r>
          </a:p>
          <a:p>
            <a:pPr marL="0" indent="0">
              <a:buNone/>
            </a:pPr>
            <a:r>
              <a:rPr lang="nl-NL" b="1" dirty="0" smtClean="0"/>
              <a:t>Noem </a:t>
            </a:r>
            <a:r>
              <a:rPr lang="nl-NL" b="1" dirty="0"/>
              <a:t>de naam </a:t>
            </a:r>
            <a:r>
              <a:rPr lang="nl-NL" dirty="0"/>
              <a:t>waaronder dit probleem bekend is geworden </a:t>
            </a:r>
            <a:r>
              <a:rPr lang="nl-NL" b="1" dirty="0"/>
              <a:t>en leg kort uit </a:t>
            </a:r>
            <a:r>
              <a:rPr lang="nl-NL" b="1" dirty="0" smtClean="0"/>
              <a:t>welk verband </a:t>
            </a:r>
            <a:r>
              <a:rPr lang="nl-NL" dirty="0"/>
              <a:t>er bestaat tussen dit probleem en de Industriële Revolutie.</a:t>
            </a:r>
          </a:p>
        </p:txBody>
      </p:sp>
    </p:spTree>
    <p:extLst>
      <p:ext uri="{BB962C8B-B14F-4D97-AF65-F5344CB8AC3E}">
        <p14:creationId xmlns:p14="http://schemas.microsoft.com/office/powerpoint/2010/main" val="20395237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131941" y="404664"/>
            <a:ext cx="9036496" cy="6186309"/>
          </a:xfrm>
          <a:prstGeom prst="rect">
            <a:avLst/>
          </a:prstGeom>
        </p:spPr>
        <p:txBody>
          <a:bodyPr wrap="square">
            <a:spAutoFit/>
          </a:bodyPr>
          <a:lstStyle/>
          <a:p>
            <a:r>
              <a:rPr lang="nl-NL" b="1" dirty="0">
                <a:latin typeface="Arial-BoldMT"/>
              </a:rPr>
              <a:t>bron </a:t>
            </a:r>
          </a:p>
          <a:p>
            <a:r>
              <a:rPr lang="nl-NL" i="1" dirty="0">
                <a:latin typeface="Arial-ItalicMT"/>
              </a:rPr>
              <a:t>In 1886 besluit het Nederlandse parlement een onderzoek te doen naar de</a:t>
            </a:r>
          </a:p>
          <a:p>
            <a:r>
              <a:rPr lang="nl-NL" i="1" dirty="0">
                <a:latin typeface="Arial-ItalicMT"/>
              </a:rPr>
              <a:t>leefomstandigheden van de arbeiders. Op 10 september 1887 verschijnt Poppe</a:t>
            </a:r>
          </a:p>
          <a:p>
            <a:r>
              <a:rPr lang="nl-NL" i="1" dirty="0" err="1">
                <a:latin typeface="Arial-ItalicMT"/>
              </a:rPr>
              <a:t>Corzaan</a:t>
            </a:r>
            <a:r>
              <a:rPr lang="nl-NL" i="1" dirty="0">
                <a:latin typeface="Arial-ItalicMT"/>
              </a:rPr>
              <a:t>, 25 jaar, (voormalig) fabrieksarbeider te Sappemeer, voor de</a:t>
            </a:r>
          </a:p>
          <a:p>
            <a:r>
              <a:rPr lang="nl-NL" i="1" dirty="0">
                <a:latin typeface="Arial-ItalicMT"/>
              </a:rPr>
              <a:t>onderzoekscommissie</a:t>
            </a:r>
          </a:p>
          <a:p>
            <a:r>
              <a:rPr lang="nl-NL" sz="1100" dirty="0">
                <a:latin typeface="ArialMT"/>
              </a:rPr>
              <a:t>(Vraag): </a:t>
            </a:r>
            <a:r>
              <a:rPr lang="nl-NL" dirty="0">
                <a:latin typeface="ArialMT"/>
              </a:rPr>
              <a:t>Zijt gij niet van de papierfabriek afgeraakt bij gelegenheid van de</a:t>
            </a:r>
          </a:p>
          <a:p>
            <a:r>
              <a:rPr lang="nl-NL" dirty="0">
                <a:latin typeface="ArialMT"/>
              </a:rPr>
              <a:t>werkstaking die daar verleden jaar heeft plaats gehad? Kunt gij ons</a:t>
            </a:r>
          </a:p>
          <a:p>
            <a:r>
              <a:rPr lang="nl-NL" dirty="0">
                <a:latin typeface="ArialMT"/>
              </a:rPr>
              <a:t>ook vertellen wat aan die werkstaking is voorafgegaan?</a:t>
            </a:r>
          </a:p>
          <a:p>
            <a:r>
              <a:rPr lang="nl-NL" sz="1100" dirty="0">
                <a:latin typeface="ArialMT"/>
              </a:rPr>
              <a:t>(Antwoord): </a:t>
            </a:r>
            <a:r>
              <a:rPr lang="nl-NL" dirty="0">
                <a:latin typeface="ArialMT"/>
              </a:rPr>
              <a:t>Vooraf moet ik zeggen dat het niet waar is dat ik met de werkstaking</a:t>
            </a:r>
          </a:p>
          <a:p>
            <a:r>
              <a:rPr lang="nl-NL" dirty="0">
                <a:latin typeface="ArialMT"/>
              </a:rPr>
              <a:t>van de fabriek gekomen ben; ik zou kunnen bewijzen dat ik reeds</a:t>
            </a:r>
          </a:p>
          <a:p>
            <a:r>
              <a:rPr lang="nl-NL" dirty="0">
                <a:latin typeface="ArialMT"/>
              </a:rPr>
              <a:t>plusminus zes maanden vóórdat de werkstaking is uitgebroken, weg</a:t>
            </a:r>
          </a:p>
          <a:p>
            <a:r>
              <a:rPr lang="nl-NL" dirty="0">
                <a:latin typeface="ArialMT"/>
              </a:rPr>
              <a:t>ben gegaan.</a:t>
            </a:r>
          </a:p>
          <a:p>
            <a:r>
              <a:rPr lang="nl-NL" sz="1100" dirty="0">
                <a:latin typeface="ArialMT"/>
              </a:rPr>
              <a:t>(Vraag): </a:t>
            </a:r>
            <a:r>
              <a:rPr lang="nl-NL" dirty="0">
                <a:latin typeface="ArialMT"/>
              </a:rPr>
              <a:t>Wij wensen slechts te vernemen wat er voorgevallen is. Is er niet een</a:t>
            </a:r>
          </a:p>
          <a:p>
            <a:r>
              <a:rPr lang="nl-NL" dirty="0">
                <a:latin typeface="ArialMT"/>
              </a:rPr>
              <a:t>verzoek gedaan om vrijstelling van de zondagnachtarbeid?</a:t>
            </a:r>
          </a:p>
          <a:p>
            <a:r>
              <a:rPr lang="nl-NL" sz="1100" dirty="0">
                <a:latin typeface="ArialMT"/>
              </a:rPr>
              <a:t>(Antwoord): </a:t>
            </a:r>
            <a:r>
              <a:rPr lang="nl-NL" dirty="0">
                <a:latin typeface="ArialMT"/>
              </a:rPr>
              <a:t>Ja, ik heb een verzoekschrift aan fabrikant Scholten opgesteld dat</a:t>
            </a:r>
          </a:p>
          <a:p>
            <a:r>
              <a:rPr lang="nl-NL" dirty="0">
                <a:latin typeface="ArialMT"/>
              </a:rPr>
              <a:t>inhield: het beleefde verzoek om vrijdom van arbeid te krijgen van</a:t>
            </a:r>
          </a:p>
          <a:p>
            <a:r>
              <a:rPr lang="nl-NL" dirty="0">
                <a:latin typeface="ArialMT"/>
              </a:rPr>
              <a:t>zondagsavonds zes uur tot 's maandagsochtends zes uur. Door het</a:t>
            </a:r>
          </a:p>
          <a:p>
            <a:r>
              <a:rPr lang="nl-NL" dirty="0">
                <a:latin typeface="ArialMT"/>
              </a:rPr>
              <a:t>langdurig werken 's nachts gingen de arbeiders natuurlijk dadelijk</a:t>
            </a:r>
          </a:p>
          <a:p>
            <a:r>
              <a:rPr lang="nl-NL" dirty="0">
                <a:latin typeface="ArialMT"/>
              </a:rPr>
              <a:t>slapen en om zes uur 's avonds moest er weer gewerkt worden zodat</a:t>
            </a:r>
          </a:p>
          <a:p>
            <a:r>
              <a:rPr lang="nl-NL" dirty="0">
                <a:latin typeface="ArialMT"/>
              </a:rPr>
              <a:t>men gedurende de zondag niets aan het huisgezin had, want men</a:t>
            </a:r>
          </a:p>
          <a:p>
            <a:r>
              <a:rPr lang="nl-NL" dirty="0">
                <a:latin typeface="ArialMT"/>
              </a:rPr>
              <a:t>deed niets dan slapen en werken.</a:t>
            </a:r>
          </a:p>
          <a:p>
            <a:r>
              <a:rPr lang="nl-NL" sz="1100" dirty="0">
                <a:latin typeface="ArialMT"/>
              </a:rPr>
              <a:t>(Vraag): </a:t>
            </a:r>
            <a:r>
              <a:rPr lang="nl-NL" dirty="0">
                <a:latin typeface="ArialMT"/>
              </a:rPr>
              <a:t>Wat heeft de heer Scholten op het </a:t>
            </a:r>
            <a:r>
              <a:rPr lang="nl-NL" dirty="0" err="1" smtClean="0">
                <a:latin typeface="ArialMT"/>
              </a:rPr>
              <a:t>verz</a:t>
            </a:r>
            <a:r>
              <a:rPr lang="nl-NL" dirty="0" smtClean="0">
                <a:latin typeface="ArialMT"/>
              </a:rPr>
              <a:t> (…..)</a:t>
            </a:r>
            <a:endParaRPr lang="nl-NL" dirty="0"/>
          </a:p>
        </p:txBody>
      </p:sp>
    </p:spTree>
    <p:extLst>
      <p:ext uri="{BB962C8B-B14F-4D97-AF65-F5344CB8AC3E}">
        <p14:creationId xmlns:p14="http://schemas.microsoft.com/office/powerpoint/2010/main" val="31738677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Antwoord examenvraag</a:t>
            </a:r>
            <a:endParaRPr lang="nl-NL" dirty="0"/>
          </a:p>
        </p:txBody>
      </p:sp>
      <p:sp>
        <p:nvSpPr>
          <p:cNvPr id="3" name="Tijdelijke aanduiding voor inhoud 2"/>
          <p:cNvSpPr>
            <a:spLocks noGrp="1"/>
          </p:cNvSpPr>
          <p:nvPr>
            <p:ph idx="1"/>
          </p:nvPr>
        </p:nvSpPr>
        <p:spPr/>
        <p:txBody>
          <a:bodyPr>
            <a:normAutofit/>
          </a:bodyPr>
          <a:lstStyle/>
          <a:p>
            <a:pPr marL="0" indent="0">
              <a:buNone/>
            </a:pPr>
            <a:r>
              <a:rPr lang="nl-NL" b="1" dirty="0"/>
              <a:t>maximumscore 2</a:t>
            </a:r>
          </a:p>
          <a:p>
            <a:pPr marL="0" indent="0">
              <a:buNone/>
            </a:pPr>
            <a:r>
              <a:rPr lang="nl-NL" dirty="0"/>
              <a:t>Uit het antwoord moet blijken dat:</a:t>
            </a:r>
          </a:p>
          <a:p>
            <a:pPr marL="0" indent="0">
              <a:buNone/>
            </a:pPr>
            <a:r>
              <a:rPr lang="nl-NL" dirty="0"/>
              <a:t>• dit probleem bekend wordt onder de naam ‘sociale kwestie’ en 1</a:t>
            </a:r>
          </a:p>
          <a:p>
            <a:pPr marL="0" indent="0">
              <a:buNone/>
            </a:pPr>
            <a:r>
              <a:rPr lang="nl-NL" dirty="0"/>
              <a:t>• de sociale kwestie verband houdt met de Industriële Revolutie, </a:t>
            </a:r>
            <a:r>
              <a:rPr lang="nl-NL" dirty="0" smtClean="0"/>
              <a:t>doordat die </a:t>
            </a:r>
            <a:r>
              <a:rPr lang="nl-NL" dirty="0"/>
              <a:t>de arbeidsverhoudingen ingrijpend wijzigt/zorgt voor grote </a:t>
            </a:r>
            <a:r>
              <a:rPr lang="nl-NL" dirty="0" smtClean="0"/>
              <a:t>sociale onrust </a:t>
            </a:r>
            <a:r>
              <a:rPr lang="nl-NL" dirty="0"/>
              <a:t>1</a:t>
            </a:r>
          </a:p>
        </p:txBody>
      </p:sp>
    </p:spTree>
    <p:extLst>
      <p:ext uri="{BB962C8B-B14F-4D97-AF65-F5344CB8AC3E}">
        <p14:creationId xmlns:p14="http://schemas.microsoft.com/office/powerpoint/2010/main" val="38346742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Examenvraag</a:t>
            </a:r>
            <a:endParaRPr lang="nl-NL" dirty="0"/>
          </a:p>
        </p:txBody>
      </p:sp>
      <p:sp>
        <p:nvSpPr>
          <p:cNvPr id="3" name="Tijdelijke aanduiding voor inhoud 2"/>
          <p:cNvSpPr>
            <a:spLocks noGrp="1"/>
          </p:cNvSpPr>
          <p:nvPr>
            <p:ph idx="1"/>
          </p:nvPr>
        </p:nvSpPr>
        <p:spPr>
          <a:xfrm>
            <a:off x="457200" y="1196752"/>
            <a:ext cx="8229600" cy="5544616"/>
          </a:xfrm>
        </p:spPr>
        <p:txBody>
          <a:bodyPr>
            <a:normAutofit fontScale="70000" lnSpcReduction="20000"/>
          </a:bodyPr>
          <a:lstStyle/>
          <a:p>
            <a:pPr marL="0" indent="0">
              <a:buNone/>
            </a:pPr>
            <a:r>
              <a:rPr lang="nl-NL" dirty="0" smtClean="0"/>
              <a:t>Enige </a:t>
            </a:r>
            <a:r>
              <a:rPr lang="nl-NL" dirty="0"/>
              <a:t>gegevens over het leven van Klaas Ris (1821-1902): </a:t>
            </a:r>
          </a:p>
          <a:p>
            <a:pPr marL="0" indent="0">
              <a:buNone/>
            </a:pPr>
            <a:r>
              <a:rPr lang="nl-NL" dirty="0" smtClean="0"/>
              <a:t>1 </a:t>
            </a:r>
            <a:r>
              <a:rPr lang="nl-NL" dirty="0"/>
              <a:t>In 1868 richtte Klaas Ris de Amsterdamse Bouwmaatschappij ter verkrijging van Eigen Woningen op, om ook arbeiders aan goede woningen te helpen. </a:t>
            </a:r>
            <a:endParaRPr lang="nl-NL" dirty="0" smtClean="0"/>
          </a:p>
          <a:p>
            <a:pPr marL="0" indent="0">
              <a:buNone/>
            </a:pPr>
            <a:r>
              <a:rPr lang="nl-NL" dirty="0" smtClean="0"/>
              <a:t>2 </a:t>
            </a:r>
            <a:r>
              <a:rPr lang="nl-NL" dirty="0"/>
              <a:t>In 1870 hield Klaas Ris een toespraak bij een demonstratie voor algemeen kiesrecht. </a:t>
            </a:r>
            <a:endParaRPr lang="nl-NL" dirty="0" smtClean="0"/>
          </a:p>
          <a:p>
            <a:pPr marL="0" indent="0">
              <a:buNone/>
            </a:pPr>
            <a:r>
              <a:rPr lang="nl-NL" dirty="0" smtClean="0"/>
              <a:t>3 </a:t>
            </a:r>
            <a:r>
              <a:rPr lang="nl-NL" dirty="0"/>
              <a:t>In 1872 sprak Klaas Ris in Amsterdam op een bijeenkomst van de Internationale Arbeiders Associatie, waar Karl Marx ook een toespraak hield. 4 In 1876 werd Klaas Ris vanwege zijn politieke activiteiten ontslagen door de firma Van Gelder na er 37 jaar te hebben gewerkt. </a:t>
            </a:r>
            <a:endParaRPr lang="nl-NL" dirty="0" smtClean="0"/>
          </a:p>
          <a:p>
            <a:pPr marL="0" indent="0">
              <a:buNone/>
            </a:pPr>
            <a:r>
              <a:rPr lang="nl-NL" dirty="0" smtClean="0"/>
              <a:t>5 </a:t>
            </a:r>
            <a:r>
              <a:rPr lang="nl-NL" dirty="0"/>
              <a:t>Na zijn dood in 1902 haalden zijn vrienden geld op voor een grafmonument waarop zij lieten zetten: "Zijn geest leve voort", waarmee zij bedoelden dat zijn idealen moesten worden voortgezet. </a:t>
            </a:r>
            <a:endParaRPr lang="nl-NL" dirty="0" smtClean="0"/>
          </a:p>
          <a:p>
            <a:pPr marL="0" indent="0">
              <a:buNone/>
            </a:pPr>
            <a:r>
              <a:rPr lang="nl-NL" dirty="0" smtClean="0"/>
              <a:t>Het </a:t>
            </a:r>
            <a:r>
              <a:rPr lang="nl-NL" dirty="0"/>
              <a:t>leven van Klaas Ris kan worden gebruikt om verschillende kenmerkende aspecten van de negentiende eeuw te illustreren. </a:t>
            </a:r>
            <a:endParaRPr lang="nl-NL" dirty="0" smtClean="0"/>
          </a:p>
          <a:p>
            <a:pPr marL="0" indent="0">
              <a:buNone/>
            </a:pPr>
            <a:r>
              <a:rPr lang="nl-NL" dirty="0" smtClean="0"/>
              <a:t>4p  </a:t>
            </a:r>
            <a:r>
              <a:rPr lang="nl-NL" dirty="0"/>
              <a:t>Kies twee gegevens uit het leven van Klaas Ris en verbind elk gegeven met een verschillend kenmerkend aspect van de negentiende eeuw. Licht dit verband telkens toe. </a:t>
            </a:r>
          </a:p>
        </p:txBody>
      </p:sp>
    </p:spTree>
    <p:extLst>
      <p:ext uri="{BB962C8B-B14F-4D97-AF65-F5344CB8AC3E}">
        <p14:creationId xmlns:p14="http://schemas.microsoft.com/office/powerpoint/2010/main" val="1733759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60991"/>
            <a:ext cx="8229600" cy="1143000"/>
          </a:xfrm>
        </p:spPr>
        <p:txBody>
          <a:bodyPr/>
          <a:lstStyle/>
          <a:p>
            <a:r>
              <a:rPr lang="nl-NL" dirty="0" smtClean="0"/>
              <a:t>Antwoord examenvraag</a:t>
            </a:r>
            <a:endParaRPr lang="nl-NL" dirty="0"/>
          </a:p>
        </p:txBody>
      </p:sp>
      <p:sp>
        <p:nvSpPr>
          <p:cNvPr id="3" name="Tijdelijke aanduiding voor inhoud 2"/>
          <p:cNvSpPr>
            <a:spLocks noGrp="1"/>
          </p:cNvSpPr>
          <p:nvPr>
            <p:ph idx="1"/>
          </p:nvPr>
        </p:nvSpPr>
        <p:spPr>
          <a:xfrm>
            <a:off x="457200" y="1196752"/>
            <a:ext cx="8229600" cy="5544616"/>
          </a:xfrm>
        </p:spPr>
        <p:txBody>
          <a:bodyPr>
            <a:normAutofit/>
          </a:bodyPr>
          <a:lstStyle/>
          <a:p>
            <a:pPr marL="0" indent="0">
              <a:buNone/>
            </a:pPr>
            <a:r>
              <a:rPr lang="nl-NL" sz="1600" dirty="0"/>
              <a:t>maximumscore 4 </a:t>
            </a:r>
            <a:endParaRPr lang="nl-NL" sz="1600" dirty="0" smtClean="0"/>
          </a:p>
          <a:p>
            <a:pPr marL="0" indent="0">
              <a:buNone/>
            </a:pPr>
            <a:r>
              <a:rPr lang="nl-NL" sz="1600" dirty="0" smtClean="0"/>
              <a:t>Een </a:t>
            </a:r>
            <a:r>
              <a:rPr lang="nl-NL" sz="1600" dirty="0"/>
              <a:t>juist antwoord bevat twee van de volgende combinaties, </a:t>
            </a:r>
            <a:endParaRPr lang="nl-NL" sz="1600" dirty="0" smtClean="0"/>
          </a:p>
          <a:p>
            <a:pPr marL="0" indent="0">
              <a:buNone/>
            </a:pPr>
            <a:r>
              <a:rPr lang="nl-NL" sz="1600" dirty="0" smtClean="0"/>
              <a:t>bijvoorbeeld</a:t>
            </a:r>
            <a:r>
              <a:rPr lang="nl-NL" sz="1600" dirty="0"/>
              <a:t>: </a:t>
            </a:r>
            <a:endParaRPr lang="nl-NL" sz="1600" dirty="0" smtClean="0"/>
          </a:p>
          <a:p>
            <a:pPr marL="0" indent="0">
              <a:buNone/>
            </a:pPr>
            <a:r>
              <a:rPr lang="nl-NL" sz="1600" dirty="0" smtClean="0"/>
              <a:t>− </a:t>
            </a:r>
            <a:r>
              <a:rPr lang="nl-NL" sz="1600" dirty="0"/>
              <a:t>De oprichting van een woningbouwvereniging had als doel de leefomstandigheden van arbeiders te verbeteren (1), dit illustreert de 'discussies over de sociale kwestie', omdat het daarbij ging om de slechte leefomstandigheden van de armen. </a:t>
            </a:r>
            <a:endParaRPr lang="nl-NL" sz="1600" dirty="0" smtClean="0"/>
          </a:p>
          <a:p>
            <a:pPr marL="0" indent="0">
              <a:buNone/>
            </a:pPr>
            <a:r>
              <a:rPr lang="nl-NL" sz="1600" dirty="0" smtClean="0"/>
              <a:t>− </a:t>
            </a:r>
            <a:r>
              <a:rPr lang="nl-NL" sz="1600" dirty="0"/>
              <a:t>De bijeenkomst voor algemeen kiesrecht (2) illustreert de 'voortschrijdende democratisering', omdat algemeen kiesrecht de democratisering dichterbij zou brengen. </a:t>
            </a:r>
            <a:endParaRPr lang="nl-NL" sz="1600" dirty="0" smtClean="0"/>
          </a:p>
          <a:p>
            <a:pPr marL="0" indent="0">
              <a:buNone/>
            </a:pPr>
            <a:r>
              <a:rPr lang="nl-NL" sz="1600" dirty="0" smtClean="0"/>
              <a:t>− </a:t>
            </a:r>
            <a:r>
              <a:rPr lang="nl-NL" sz="1600" dirty="0"/>
              <a:t>De toespraak bij de Internationale Arbeiders Associatie (3) illustreert 'de opkomst van emancipatiebewegingen/het socialisme' omdat de arbeiders zich (internationaal) gaan organiseren in politieke organisaties</a:t>
            </a:r>
            <a:r>
              <a:rPr lang="nl-NL" sz="1600" dirty="0" smtClean="0"/>
              <a:t>.</a:t>
            </a:r>
          </a:p>
          <a:p>
            <a:pPr marL="0" indent="0">
              <a:buNone/>
            </a:pPr>
            <a:r>
              <a:rPr lang="nl-NL" sz="1600" dirty="0" smtClean="0"/>
              <a:t>− </a:t>
            </a:r>
            <a:r>
              <a:rPr lang="nl-NL" sz="1600" dirty="0"/>
              <a:t>Het ontslag bij Van Gelder (4) illustreert de 'discussies over de sociale kwestie' omdat Ris vanwege zijn politieke activiteiten wordt ontslagen / illustreert de emancipatie van de arbeiders / de opkomst van het socialisme omdat Ris opkomt voor de belangen van arbeiders. </a:t>
            </a:r>
            <a:endParaRPr lang="nl-NL" sz="1600" dirty="0" smtClean="0"/>
          </a:p>
          <a:p>
            <a:pPr marL="0" indent="0">
              <a:buNone/>
            </a:pPr>
            <a:r>
              <a:rPr lang="nl-NL" sz="1600" dirty="0" smtClean="0"/>
              <a:t>− </a:t>
            </a:r>
            <a:r>
              <a:rPr lang="nl-NL" sz="1600" dirty="0"/>
              <a:t>De spreuk op het grafmonument (5) illustreert 'de opkomst van emancipatiebewegingen/het socialisme' omdat de strijd voor zijn socialistische idealen voortgezet moet worden.  </a:t>
            </a:r>
          </a:p>
          <a:p>
            <a:pPr marL="0" indent="0">
              <a:buNone/>
            </a:pPr>
            <a:endParaRPr lang="nl-NL" sz="1600" dirty="0" smtClean="0"/>
          </a:p>
          <a:p>
            <a:pPr marL="0" indent="0">
              <a:buNone/>
            </a:pPr>
            <a:r>
              <a:rPr lang="nl-NL" sz="1600" dirty="0" smtClean="0"/>
              <a:t>per </a:t>
            </a:r>
            <a:r>
              <a:rPr lang="nl-NL" sz="1600" dirty="0"/>
              <a:t>juiste combinatie van kenmerkend aspect en toelichting 2  </a:t>
            </a:r>
          </a:p>
          <a:p>
            <a:pPr marL="0" indent="0">
              <a:buNone/>
            </a:pPr>
            <a:r>
              <a:rPr lang="nl-NL" sz="1600" dirty="0"/>
              <a:t>Opmerking Als hetzelfde kenmerkend aspect tweemaal wordt gebruikt, wordt slechts één van beide beoordeeld. </a:t>
            </a:r>
          </a:p>
        </p:txBody>
      </p:sp>
    </p:spTree>
    <p:extLst>
      <p:ext uri="{BB962C8B-B14F-4D97-AF65-F5344CB8AC3E}">
        <p14:creationId xmlns:p14="http://schemas.microsoft.com/office/powerpoint/2010/main" val="8036952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Conclusie / samenvattend</a:t>
            </a:r>
            <a:endParaRPr lang="nl-NL" dirty="0"/>
          </a:p>
        </p:txBody>
      </p:sp>
      <p:sp>
        <p:nvSpPr>
          <p:cNvPr id="3" name="Tijdelijke aanduiding voor inhoud 2"/>
          <p:cNvSpPr>
            <a:spLocks noGrp="1"/>
          </p:cNvSpPr>
          <p:nvPr>
            <p:ph idx="1"/>
          </p:nvPr>
        </p:nvSpPr>
        <p:spPr/>
        <p:txBody>
          <a:bodyPr>
            <a:normAutofit fontScale="77500" lnSpcReduction="20000"/>
          </a:bodyPr>
          <a:lstStyle/>
          <a:p>
            <a:pPr marL="0" indent="0">
              <a:buNone/>
            </a:pPr>
            <a:r>
              <a:rPr lang="nl-NL" dirty="0" smtClean="0"/>
              <a:t>Nu weet je wat:</a:t>
            </a:r>
          </a:p>
          <a:p>
            <a:r>
              <a:rPr lang="nl-NL" b="1" dirty="0" smtClean="0"/>
              <a:t>De sociale kwestie </a:t>
            </a:r>
            <a:r>
              <a:rPr lang="nl-NL" dirty="0" smtClean="0"/>
              <a:t>is</a:t>
            </a:r>
          </a:p>
          <a:p>
            <a:r>
              <a:rPr lang="nl-NL" dirty="0" smtClean="0"/>
              <a:t>Een </a:t>
            </a:r>
            <a:r>
              <a:rPr lang="nl-NL" b="1" dirty="0" smtClean="0"/>
              <a:t>vakbond is </a:t>
            </a:r>
            <a:r>
              <a:rPr lang="nl-NL" dirty="0" smtClean="0"/>
              <a:t>en wat dit te maken heeft met </a:t>
            </a:r>
            <a:r>
              <a:rPr lang="nl-NL" b="1" dirty="0" smtClean="0"/>
              <a:t>emancipatie</a:t>
            </a:r>
          </a:p>
          <a:p>
            <a:r>
              <a:rPr lang="nl-NL" b="1" dirty="0" smtClean="0"/>
              <a:t>Wat het socialisme is </a:t>
            </a:r>
            <a:r>
              <a:rPr lang="nl-NL" dirty="0" smtClean="0"/>
              <a:t>en waar dit voor staat. </a:t>
            </a:r>
          </a:p>
          <a:p>
            <a:r>
              <a:rPr lang="nl-NL" dirty="0" smtClean="0"/>
              <a:t>Wat </a:t>
            </a:r>
            <a:r>
              <a:rPr lang="nl-NL" b="1" dirty="0" smtClean="0"/>
              <a:t>sociaaldemocratie en communisme </a:t>
            </a:r>
            <a:r>
              <a:rPr lang="nl-NL" dirty="0" smtClean="0"/>
              <a:t>is het verschil daartussen. </a:t>
            </a:r>
          </a:p>
          <a:p>
            <a:r>
              <a:rPr lang="nl-NL" b="1" dirty="0" smtClean="0"/>
              <a:t>Wat feminisme is</a:t>
            </a:r>
          </a:p>
          <a:p>
            <a:r>
              <a:rPr lang="nl-NL" dirty="0" smtClean="0"/>
              <a:t>Wat de </a:t>
            </a:r>
            <a:r>
              <a:rPr lang="nl-NL" b="1" dirty="0" smtClean="0"/>
              <a:t>eerste feministische golf </a:t>
            </a:r>
            <a:r>
              <a:rPr lang="nl-NL" dirty="0" smtClean="0"/>
              <a:t>inhield en wat de eerste feministen hebben bereikt. </a:t>
            </a:r>
          </a:p>
          <a:p>
            <a:r>
              <a:rPr lang="nl-NL" dirty="0" smtClean="0"/>
              <a:t>En dat dit alles heeft plaatsgevonden aan het einde van de 19</a:t>
            </a:r>
            <a:r>
              <a:rPr lang="nl-NL" baseline="30000" dirty="0" smtClean="0"/>
              <a:t>e</a:t>
            </a:r>
            <a:r>
              <a:rPr lang="nl-NL" dirty="0" smtClean="0"/>
              <a:t> eeuw en het begin van de 20</a:t>
            </a:r>
            <a:r>
              <a:rPr lang="nl-NL" baseline="30000" dirty="0" smtClean="0"/>
              <a:t>e</a:t>
            </a:r>
            <a:r>
              <a:rPr lang="nl-NL" dirty="0" smtClean="0"/>
              <a:t> eeuw. </a:t>
            </a:r>
          </a:p>
        </p:txBody>
      </p:sp>
    </p:spTree>
    <p:extLst>
      <p:ext uri="{BB962C8B-B14F-4D97-AF65-F5344CB8AC3E}">
        <p14:creationId xmlns:p14="http://schemas.microsoft.com/office/powerpoint/2010/main" val="24531001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Kenmerkend aspect</a:t>
            </a:r>
            <a:endParaRPr lang="nl-NL" dirty="0"/>
          </a:p>
        </p:txBody>
      </p:sp>
      <p:sp>
        <p:nvSpPr>
          <p:cNvPr id="3" name="Tijdelijke aanduiding voor inhoud 2"/>
          <p:cNvSpPr>
            <a:spLocks noGrp="1"/>
          </p:cNvSpPr>
          <p:nvPr>
            <p:ph idx="1"/>
          </p:nvPr>
        </p:nvSpPr>
        <p:spPr/>
        <p:txBody>
          <a:bodyPr>
            <a:normAutofit/>
          </a:bodyPr>
          <a:lstStyle/>
          <a:p>
            <a:r>
              <a:rPr lang="nl-NL" dirty="0"/>
              <a:t>De opkomst van politiek-maatschappelijke stromingen: liberalisme, nationalisme, socialisme, confessionalisme en </a:t>
            </a:r>
            <a:r>
              <a:rPr lang="nl-NL" dirty="0" smtClean="0"/>
              <a:t>feminisme</a:t>
            </a:r>
          </a:p>
          <a:p>
            <a:r>
              <a:rPr lang="nl-NL" dirty="0" smtClean="0"/>
              <a:t>De opkomst van emancipatiebewegingen. </a:t>
            </a:r>
          </a:p>
          <a:p>
            <a:r>
              <a:rPr lang="nl-NL" dirty="0"/>
              <a:t>Discussies over de sociale </a:t>
            </a:r>
            <a:r>
              <a:rPr lang="nl-NL" dirty="0" smtClean="0"/>
              <a:t>kwestie</a:t>
            </a:r>
          </a:p>
          <a:p>
            <a:r>
              <a:rPr lang="nl-NL" dirty="0" smtClean="0"/>
              <a:t>Voortschrijdende democratisering met deelname van steeds meer mannen en vrouwen aan het politieke proces </a:t>
            </a:r>
          </a:p>
          <a:p>
            <a:endParaRPr lang="nl-NL" dirty="0" smtClean="0"/>
          </a:p>
        </p:txBody>
      </p:sp>
    </p:spTree>
    <p:extLst>
      <p:ext uri="{BB962C8B-B14F-4D97-AF65-F5344CB8AC3E}">
        <p14:creationId xmlns:p14="http://schemas.microsoft.com/office/powerpoint/2010/main" val="40716371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weet je al? </a:t>
            </a:r>
            <a:endParaRPr lang="nl-NL" dirty="0"/>
          </a:p>
        </p:txBody>
      </p:sp>
      <p:sp>
        <p:nvSpPr>
          <p:cNvPr id="3" name="Tijdelijke aanduiding voor inhoud 2"/>
          <p:cNvSpPr>
            <a:spLocks noGrp="1"/>
          </p:cNvSpPr>
          <p:nvPr>
            <p:ph idx="1"/>
          </p:nvPr>
        </p:nvSpPr>
        <p:spPr/>
        <p:txBody>
          <a:bodyPr/>
          <a:lstStyle/>
          <a:p>
            <a:pPr>
              <a:buNone/>
            </a:pPr>
            <a:r>
              <a:rPr lang="nl-NL" dirty="0" smtClean="0"/>
              <a:t>	Welke associaties roept het woord ‘emancipatie’ bij jou op? </a:t>
            </a:r>
            <a:endParaRPr lang="nl-NL" dirty="0"/>
          </a:p>
        </p:txBody>
      </p:sp>
      <p:sp>
        <p:nvSpPr>
          <p:cNvPr id="5" name="Stroomdiagram: Voorbereiding 4"/>
          <p:cNvSpPr/>
          <p:nvPr/>
        </p:nvSpPr>
        <p:spPr>
          <a:xfrm>
            <a:off x="3131840" y="3717032"/>
            <a:ext cx="2592288" cy="1152128"/>
          </a:xfrm>
          <a:prstGeom prst="flowChartPrepara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Emancipatie?</a:t>
            </a:r>
            <a:endParaRPr lang="nl-NL" dirty="0"/>
          </a:p>
        </p:txBody>
      </p:sp>
      <p:sp>
        <p:nvSpPr>
          <p:cNvPr id="4" name="Explosie 2 3"/>
          <p:cNvSpPr/>
          <p:nvPr/>
        </p:nvSpPr>
        <p:spPr>
          <a:xfrm>
            <a:off x="251520" y="2855069"/>
            <a:ext cx="2592288" cy="2016224"/>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Rechten krijgen</a:t>
            </a:r>
            <a:endParaRPr lang="nl-NL" dirty="0"/>
          </a:p>
        </p:txBody>
      </p:sp>
      <p:sp>
        <p:nvSpPr>
          <p:cNvPr id="6" name="Explosie 2 5"/>
          <p:cNvSpPr/>
          <p:nvPr/>
        </p:nvSpPr>
        <p:spPr>
          <a:xfrm>
            <a:off x="420489" y="4737374"/>
            <a:ext cx="2592288" cy="2016224"/>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Kansen krijgen</a:t>
            </a:r>
            <a:endParaRPr lang="nl-NL" dirty="0"/>
          </a:p>
        </p:txBody>
      </p:sp>
      <p:sp>
        <p:nvSpPr>
          <p:cNvPr id="7" name="Explosie 2 6"/>
          <p:cNvSpPr/>
          <p:nvPr/>
        </p:nvSpPr>
        <p:spPr>
          <a:xfrm rot="2826201">
            <a:off x="5724128" y="2492896"/>
            <a:ext cx="2592288" cy="2016224"/>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err="1" smtClean="0"/>
              <a:t>Achter-stelling</a:t>
            </a:r>
            <a:endParaRPr lang="nl-NL" dirty="0"/>
          </a:p>
        </p:txBody>
      </p:sp>
      <p:sp>
        <p:nvSpPr>
          <p:cNvPr id="8" name="Explosie 2 7"/>
          <p:cNvSpPr/>
          <p:nvPr/>
        </p:nvSpPr>
        <p:spPr>
          <a:xfrm rot="2337891">
            <a:off x="5687338" y="4504468"/>
            <a:ext cx="2944566" cy="2016224"/>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zwakkeren</a:t>
            </a:r>
            <a:endParaRPr lang="nl-NL" dirty="0"/>
          </a:p>
        </p:txBody>
      </p:sp>
      <p:sp>
        <p:nvSpPr>
          <p:cNvPr id="9" name="Explosie 2 8"/>
          <p:cNvSpPr/>
          <p:nvPr/>
        </p:nvSpPr>
        <p:spPr>
          <a:xfrm rot="1328765">
            <a:off x="3013565" y="5168056"/>
            <a:ext cx="3566123" cy="2016224"/>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Vrouwen, minderheden, homo’s </a:t>
            </a:r>
            <a:endParaRPr lang="nl-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additive="base">
                                        <p:cTn id="20" dur="500" fill="hold"/>
                                        <p:tgtEl>
                                          <p:spTgt spid="9"/>
                                        </p:tgtEl>
                                        <p:attrNameLst>
                                          <p:attrName>ppt_x</p:attrName>
                                        </p:attrNameLst>
                                      </p:cBhvr>
                                      <p:tavLst>
                                        <p:tav tm="0">
                                          <p:val>
                                            <p:strVal val="#ppt_x"/>
                                          </p:val>
                                        </p:tav>
                                        <p:tav tm="100000">
                                          <p:val>
                                            <p:strVal val="#ppt_x"/>
                                          </p:val>
                                        </p:tav>
                                      </p:tavLst>
                                    </p:anim>
                                    <p:anim calcmode="lin" valueType="num">
                                      <p:cBhvr additive="base">
                                        <p:cTn id="21"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additive="base">
                                        <p:cTn id="26" dur="500" fill="hold"/>
                                        <p:tgtEl>
                                          <p:spTgt spid="8"/>
                                        </p:tgtEl>
                                        <p:attrNameLst>
                                          <p:attrName>ppt_x</p:attrName>
                                        </p:attrNameLst>
                                      </p:cBhvr>
                                      <p:tavLst>
                                        <p:tav tm="0">
                                          <p:val>
                                            <p:strVal val="#ppt_x"/>
                                          </p:val>
                                        </p:tav>
                                        <p:tav tm="100000">
                                          <p:val>
                                            <p:strVal val="#ppt_x"/>
                                          </p:val>
                                        </p:tav>
                                      </p:tavLst>
                                    </p:anim>
                                    <p:anim calcmode="lin" valueType="num">
                                      <p:cBhvr additive="base">
                                        <p:cTn id="27"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 calcmode="lin" valueType="num">
                                      <p:cBhvr additive="base">
                                        <p:cTn id="32" dur="500" fill="hold"/>
                                        <p:tgtEl>
                                          <p:spTgt spid="7"/>
                                        </p:tgtEl>
                                        <p:attrNameLst>
                                          <p:attrName>ppt_x</p:attrName>
                                        </p:attrNameLst>
                                      </p:cBhvr>
                                      <p:tavLst>
                                        <p:tav tm="0">
                                          <p:val>
                                            <p:strVal val="#ppt_x"/>
                                          </p:val>
                                        </p:tav>
                                        <p:tav tm="100000">
                                          <p:val>
                                            <p:strVal val="#ppt_x"/>
                                          </p:val>
                                        </p:tav>
                                      </p:tavLst>
                                    </p:anim>
                                    <p:anim calcmode="lin" valueType="num">
                                      <p:cBhvr additive="base">
                                        <p:cTn id="3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Emancipatie (gelijkberechting)</a:t>
            </a:r>
            <a:endParaRPr lang="nl-NL" dirty="0"/>
          </a:p>
        </p:txBody>
      </p:sp>
      <p:sp>
        <p:nvSpPr>
          <p:cNvPr id="3" name="Tijdelijke aanduiding voor inhoud 2"/>
          <p:cNvSpPr>
            <a:spLocks noGrp="1"/>
          </p:cNvSpPr>
          <p:nvPr>
            <p:ph idx="1"/>
          </p:nvPr>
        </p:nvSpPr>
        <p:spPr/>
        <p:txBody>
          <a:bodyPr>
            <a:normAutofit fontScale="92500" lnSpcReduction="10000"/>
          </a:bodyPr>
          <a:lstStyle/>
          <a:p>
            <a:pPr>
              <a:buNone/>
            </a:pPr>
            <a:r>
              <a:rPr lang="nl-NL" dirty="0" smtClean="0"/>
              <a:t>	Als achtergestelde groepen opkomen voor gelijke rechten </a:t>
            </a:r>
            <a:r>
              <a:rPr lang="nl-NL" dirty="0" err="1" smtClean="0"/>
              <a:t>én</a:t>
            </a:r>
            <a:r>
              <a:rPr lang="nl-NL" dirty="0" smtClean="0"/>
              <a:t> kansen in de maatschappij </a:t>
            </a:r>
            <a:r>
              <a:rPr lang="nl-NL" i="1" dirty="0" smtClean="0"/>
              <a:t>(op politiek, economisch, sociaal gebied). </a:t>
            </a:r>
            <a:endParaRPr lang="nl-NL" i="1" dirty="0"/>
          </a:p>
          <a:p>
            <a:pPr>
              <a:buNone/>
            </a:pPr>
            <a:endParaRPr lang="nl-NL" dirty="0" smtClean="0"/>
          </a:p>
          <a:p>
            <a:pPr>
              <a:buNone/>
            </a:pPr>
            <a:r>
              <a:rPr lang="nl-NL" dirty="0" smtClean="0"/>
              <a:t>	Slaven, vrouwen, arbeiders, religieuze minderheden….. Allemaal groepen die in de loop van de 19</a:t>
            </a:r>
            <a:r>
              <a:rPr lang="nl-NL" baseline="30000" dirty="0" smtClean="0"/>
              <a:t>e</a:t>
            </a:r>
            <a:r>
              <a:rPr lang="nl-NL" dirty="0" smtClean="0"/>
              <a:t> en 20</a:t>
            </a:r>
            <a:r>
              <a:rPr lang="nl-NL" baseline="30000" dirty="0" smtClean="0"/>
              <a:t>e</a:t>
            </a:r>
            <a:r>
              <a:rPr lang="nl-NL" dirty="0" smtClean="0"/>
              <a:t> eeuw zijn gaan emanciperen. </a:t>
            </a:r>
          </a:p>
          <a:p>
            <a:pPr>
              <a:buNone/>
            </a:pPr>
            <a:endParaRPr lang="nl-NL" dirty="0"/>
          </a:p>
          <a:p>
            <a:pPr>
              <a:buNone/>
            </a:pPr>
            <a:r>
              <a:rPr lang="nl-NL" dirty="0" smtClean="0"/>
              <a:t>	</a:t>
            </a:r>
            <a:endParaRPr lang="nl-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ircle(in)">
                                      <p:cBhvr>
                                        <p:cTn id="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Emancipatie in fases</a:t>
            </a:r>
            <a:endParaRPr lang="nl-NL" dirty="0"/>
          </a:p>
        </p:txBody>
      </p:sp>
      <p:sp>
        <p:nvSpPr>
          <p:cNvPr id="3" name="Tijdelijke aanduiding voor inhoud 2"/>
          <p:cNvSpPr>
            <a:spLocks noGrp="1"/>
          </p:cNvSpPr>
          <p:nvPr>
            <p:ph idx="1"/>
          </p:nvPr>
        </p:nvSpPr>
        <p:spPr/>
        <p:txBody>
          <a:bodyPr>
            <a:normAutofit fontScale="92500" lnSpcReduction="10000"/>
          </a:bodyPr>
          <a:lstStyle/>
          <a:p>
            <a:pPr marL="514350" indent="-514350">
              <a:buFont typeface="+mj-lt"/>
              <a:buAutoNum type="arabicPeriod"/>
            </a:pPr>
            <a:r>
              <a:rPr lang="nl-NL" b="1" dirty="0" smtClean="0"/>
              <a:t>Afschaffing slavenhandel</a:t>
            </a:r>
            <a:r>
              <a:rPr lang="nl-NL" dirty="0" smtClean="0"/>
              <a:t> (rond 1800) + </a:t>
            </a:r>
            <a:r>
              <a:rPr lang="nl-NL" b="1" dirty="0" smtClean="0"/>
              <a:t>slavernij</a:t>
            </a:r>
            <a:r>
              <a:rPr lang="nl-NL" dirty="0" smtClean="0"/>
              <a:t> (</a:t>
            </a:r>
            <a:r>
              <a:rPr lang="nl-NL" b="1" dirty="0" smtClean="0">
                <a:solidFill>
                  <a:srgbClr val="FF0000"/>
                </a:solidFill>
              </a:rPr>
              <a:t>abolitionisme</a:t>
            </a:r>
            <a:r>
              <a:rPr lang="nl-NL" dirty="0"/>
              <a:t> </a:t>
            </a:r>
            <a:r>
              <a:rPr lang="nl-NL" sz="1500" dirty="0" smtClean="0"/>
              <a:t>par 6.4</a:t>
            </a:r>
            <a:r>
              <a:rPr lang="nl-NL" dirty="0"/>
              <a:t> </a:t>
            </a:r>
            <a:r>
              <a:rPr lang="nl-NL" dirty="0" smtClean="0"/>
              <a:t>rond 1860)</a:t>
            </a:r>
          </a:p>
          <a:p>
            <a:pPr marL="514350" indent="-514350">
              <a:buFont typeface="+mj-lt"/>
              <a:buAutoNum type="arabicPeriod"/>
            </a:pPr>
            <a:r>
              <a:rPr lang="nl-NL" b="1" dirty="0" smtClean="0">
                <a:solidFill>
                  <a:srgbClr val="FF0000"/>
                </a:solidFill>
              </a:rPr>
              <a:t>Feminisme</a:t>
            </a:r>
            <a:r>
              <a:rPr lang="nl-NL" dirty="0" smtClean="0"/>
              <a:t>, rond 1850 in VS </a:t>
            </a:r>
            <a:r>
              <a:rPr lang="nl-NL" sz="2600" i="1" dirty="0" smtClean="0"/>
              <a:t>(algemeen kiesrecht voor vrouwen), </a:t>
            </a:r>
            <a:r>
              <a:rPr lang="nl-NL" dirty="0" smtClean="0"/>
              <a:t>rond 1870 in Europa </a:t>
            </a:r>
            <a:r>
              <a:rPr lang="nl-NL" sz="2600" i="1" dirty="0" smtClean="0"/>
              <a:t>(algemeen kiesrecht* voor vrouwen + ongelijkheid tussen arm en rijk)</a:t>
            </a:r>
          </a:p>
          <a:p>
            <a:pPr marL="914400" lvl="1" indent="-514350">
              <a:buFont typeface="+mj-lt"/>
              <a:buAutoNum type="arabicPeriod"/>
            </a:pPr>
            <a:r>
              <a:rPr lang="nl-NL" dirty="0" smtClean="0">
                <a:solidFill>
                  <a:srgbClr val="FF0000"/>
                </a:solidFill>
              </a:rPr>
              <a:t>1</a:t>
            </a:r>
            <a:r>
              <a:rPr lang="nl-NL" baseline="30000" dirty="0" smtClean="0">
                <a:solidFill>
                  <a:srgbClr val="FF0000"/>
                </a:solidFill>
              </a:rPr>
              <a:t>e</a:t>
            </a:r>
            <a:r>
              <a:rPr lang="nl-NL" dirty="0" smtClean="0">
                <a:solidFill>
                  <a:srgbClr val="FF0000"/>
                </a:solidFill>
              </a:rPr>
              <a:t> feministische golf</a:t>
            </a:r>
          </a:p>
          <a:p>
            <a:pPr marL="914400" lvl="1" indent="-514350">
              <a:buFont typeface="+mj-lt"/>
              <a:buAutoNum type="arabicPeriod"/>
            </a:pPr>
            <a:r>
              <a:rPr lang="nl-NL" sz="900" dirty="0">
                <a:hlinkClick r:id="rId2"/>
              </a:rPr>
              <a:t>http://schooltv.nl/video/de-ijzeren-eeuw-in-de-klas-vrouwen-voorwaarts/#</a:t>
            </a:r>
            <a:r>
              <a:rPr lang="nl-NL" sz="900" dirty="0" smtClean="0">
                <a:hlinkClick r:id="rId2"/>
              </a:rPr>
              <a:t>q=feminisme</a:t>
            </a:r>
            <a:r>
              <a:rPr lang="nl-NL" sz="900" dirty="0" smtClean="0"/>
              <a:t> </a:t>
            </a:r>
            <a:r>
              <a:rPr lang="nl-NL" sz="1700" dirty="0" smtClean="0"/>
              <a:t>(10 min) </a:t>
            </a:r>
          </a:p>
          <a:p>
            <a:pPr marL="514350" indent="-514350">
              <a:buFont typeface="+mj-lt"/>
              <a:buAutoNum type="arabicPeriod"/>
            </a:pPr>
            <a:r>
              <a:rPr lang="nl-NL" b="1" dirty="0" smtClean="0">
                <a:solidFill>
                  <a:srgbClr val="FF0000"/>
                </a:solidFill>
              </a:rPr>
              <a:t>Socialisme</a:t>
            </a:r>
            <a:r>
              <a:rPr lang="nl-NL" dirty="0" smtClean="0"/>
              <a:t>; 19</a:t>
            </a:r>
            <a:r>
              <a:rPr lang="nl-NL" baseline="30000" dirty="0" smtClean="0"/>
              <a:t>e</a:t>
            </a:r>
            <a:r>
              <a:rPr lang="nl-NL" dirty="0" smtClean="0"/>
              <a:t> eeuw, arbeiders = ongelijkheid tussen arm en rijk terugdringen + algemeen kiesrecht  </a:t>
            </a:r>
            <a:endParaRPr lang="nl-NL" dirty="0"/>
          </a:p>
        </p:txBody>
      </p:sp>
      <p:sp>
        <p:nvSpPr>
          <p:cNvPr id="4" name="Tekstvak 3"/>
          <p:cNvSpPr txBox="1"/>
          <p:nvPr/>
        </p:nvSpPr>
        <p:spPr>
          <a:xfrm>
            <a:off x="755576" y="6126163"/>
            <a:ext cx="4968552" cy="646331"/>
          </a:xfrm>
          <a:prstGeom prst="rect">
            <a:avLst/>
          </a:prstGeom>
          <a:noFill/>
        </p:spPr>
        <p:txBody>
          <a:bodyPr wrap="square" rtlCol="0">
            <a:spAutoFit/>
          </a:bodyPr>
          <a:lstStyle/>
          <a:p>
            <a:r>
              <a:rPr lang="nl-NL" dirty="0" smtClean="0"/>
              <a:t>* Pas in 1919 kregen vrouwen in Nederland actief kiesrecht. </a:t>
            </a:r>
            <a:endParaRPr lang="nl-NL"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Socialisme: twee stromen</a:t>
            </a:r>
            <a:endParaRPr lang="nl-NL" b="1" dirty="0"/>
          </a:p>
        </p:txBody>
      </p:sp>
      <p:sp>
        <p:nvSpPr>
          <p:cNvPr id="3" name="Tijdelijke aanduiding voor inhoud 2"/>
          <p:cNvSpPr>
            <a:spLocks noGrp="1"/>
          </p:cNvSpPr>
          <p:nvPr>
            <p:ph idx="1"/>
          </p:nvPr>
        </p:nvSpPr>
        <p:spPr/>
        <p:txBody>
          <a:bodyPr/>
          <a:lstStyle/>
          <a:p>
            <a:pPr>
              <a:buNone/>
            </a:pPr>
            <a:r>
              <a:rPr lang="nl-NL" dirty="0" smtClean="0"/>
              <a:t>				</a:t>
            </a:r>
            <a:r>
              <a:rPr lang="nl-NL" b="1" dirty="0" smtClean="0">
                <a:solidFill>
                  <a:srgbClr val="FF0000"/>
                </a:solidFill>
              </a:rPr>
              <a:t>Socialisme</a:t>
            </a:r>
          </a:p>
          <a:p>
            <a:pPr>
              <a:buNone/>
            </a:pPr>
            <a:r>
              <a:rPr lang="nl-NL" dirty="0"/>
              <a:t>	</a:t>
            </a:r>
            <a:r>
              <a:rPr lang="nl-NL" dirty="0" smtClean="0"/>
              <a:t>		     </a:t>
            </a:r>
            <a:r>
              <a:rPr lang="nl-NL" b="1" dirty="0" smtClean="0">
                <a:solidFill>
                  <a:srgbClr val="FF0000"/>
                </a:solidFill>
              </a:rPr>
              <a:t>Doel / streven = gelijkheid</a:t>
            </a:r>
          </a:p>
          <a:p>
            <a:pPr>
              <a:buNone/>
            </a:pPr>
            <a:endParaRPr lang="nl-NL" dirty="0" smtClean="0"/>
          </a:p>
        </p:txBody>
      </p:sp>
      <p:sp>
        <p:nvSpPr>
          <p:cNvPr id="4" name="Tekstvak 3"/>
          <p:cNvSpPr txBox="1"/>
          <p:nvPr/>
        </p:nvSpPr>
        <p:spPr>
          <a:xfrm>
            <a:off x="1259632" y="2924944"/>
            <a:ext cx="1368152" cy="646331"/>
          </a:xfrm>
          <a:prstGeom prst="rect">
            <a:avLst/>
          </a:prstGeom>
          <a:noFill/>
        </p:spPr>
        <p:txBody>
          <a:bodyPr wrap="square" rtlCol="0">
            <a:spAutoFit/>
          </a:bodyPr>
          <a:lstStyle/>
          <a:p>
            <a:r>
              <a:rPr lang="nl-NL" dirty="0" smtClean="0"/>
              <a:t>Via het </a:t>
            </a:r>
            <a:r>
              <a:rPr lang="nl-NL" b="1" dirty="0" smtClean="0"/>
              <a:t>parlement</a:t>
            </a:r>
            <a:endParaRPr lang="nl-NL" b="1" dirty="0"/>
          </a:p>
        </p:txBody>
      </p:sp>
      <p:sp>
        <p:nvSpPr>
          <p:cNvPr id="5" name="Tekstvak 4"/>
          <p:cNvSpPr txBox="1"/>
          <p:nvPr/>
        </p:nvSpPr>
        <p:spPr>
          <a:xfrm>
            <a:off x="5364088" y="2924944"/>
            <a:ext cx="1872208" cy="1107996"/>
          </a:xfrm>
          <a:prstGeom prst="rect">
            <a:avLst/>
          </a:prstGeom>
          <a:noFill/>
        </p:spPr>
        <p:txBody>
          <a:bodyPr wrap="square" rtlCol="0">
            <a:spAutoFit/>
          </a:bodyPr>
          <a:lstStyle/>
          <a:p>
            <a:r>
              <a:rPr lang="nl-NL" dirty="0" smtClean="0"/>
              <a:t>Via </a:t>
            </a:r>
            <a:r>
              <a:rPr lang="nl-NL" b="1" dirty="0" smtClean="0"/>
              <a:t>revolutie</a:t>
            </a:r>
            <a:r>
              <a:rPr lang="nl-NL" dirty="0" smtClean="0"/>
              <a:t> (</a:t>
            </a:r>
            <a:r>
              <a:rPr lang="nl-NL" b="1" dirty="0" smtClean="0">
                <a:solidFill>
                  <a:srgbClr val="FF0000"/>
                </a:solidFill>
              </a:rPr>
              <a:t>klassenstrijd</a:t>
            </a:r>
            <a:r>
              <a:rPr lang="nl-NL" dirty="0" smtClean="0"/>
              <a:t> = </a:t>
            </a:r>
            <a:r>
              <a:rPr lang="nl-NL" sz="1200" dirty="0" smtClean="0"/>
              <a:t>bourgeoisie versus proletariaat</a:t>
            </a:r>
            <a:r>
              <a:rPr lang="nl-NL" dirty="0" smtClean="0"/>
              <a:t>)</a:t>
            </a:r>
            <a:endParaRPr lang="nl-NL" sz="1200" dirty="0"/>
          </a:p>
        </p:txBody>
      </p:sp>
      <p:sp>
        <p:nvSpPr>
          <p:cNvPr id="6" name="Tekstvak 5"/>
          <p:cNvSpPr txBox="1"/>
          <p:nvPr/>
        </p:nvSpPr>
        <p:spPr>
          <a:xfrm>
            <a:off x="1331640" y="4725144"/>
            <a:ext cx="2160240" cy="369332"/>
          </a:xfrm>
          <a:prstGeom prst="rect">
            <a:avLst/>
          </a:prstGeom>
          <a:noFill/>
        </p:spPr>
        <p:txBody>
          <a:bodyPr wrap="square" rtlCol="0">
            <a:spAutoFit/>
          </a:bodyPr>
          <a:lstStyle/>
          <a:p>
            <a:r>
              <a:rPr lang="nl-NL" dirty="0" smtClean="0"/>
              <a:t>= </a:t>
            </a:r>
            <a:r>
              <a:rPr lang="nl-NL" b="1" dirty="0" smtClean="0">
                <a:solidFill>
                  <a:srgbClr val="FF0000"/>
                </a:solidFill>
              </a:rPr>
              <a:t>sociaaldemocratie</a:t>
            </a:r>
            <a:endParaRPr lang="nl-NL" b="1" dirty="0">
              <a:solidFill>
                <a:srgbClr val="FF0000"/>
              </a:solidFill>
            </a:endParaRPr>
          </a:p>
        </p:txBody>
      </p:sp>
      <p:sp>
        <p:nvSpPr>
          <p:cNvPr id="7" name="Tekstvak 6"/>
          <p:cNvSpPr txBox="1"/>
          <p:nvPr/>
        </p:nvSpPr>
        <p:spPr>
          <a:xfrm>
            <a:off x="5508104" y="4869160"/>
            <a:ext cx="1656184" cy="369332"/>
          </a:xfrm>
          <a:prstGeom prst="rect">
            <a:avLst/>
          </a:prstGeom>
          <a:noFill/>
        </p:spPr>
        <p:txBody>
          <a:bodyPr wrap="square" rtlCol="0">
            <a:spAutoFit/>
          </a:bodyPr>
          <a:lstStyle/>
          <a:p>
            <a:r>
              <a:rPr lang="nl-NL" dirty="0" smtClean="0"/>
              <a:t>= </a:t>
            </a:r>
            <a:r>
              <a:rPr lang="nl-NL" b="1" dirty="0" smtClean="0">
                <a:solidFill>
                  <a:srgbClr val="FF0000"/>
                </a:solidFill>
              </a:rPr>
              <a:t>communisme</a:t>
            </a:r>
            <a:endParaRPr lang="nl-NL" b="1" dirty="0">
              <a:solidFill>
                <a:srgbClr val="FF0000"/>
              </a:solidFill>
            </a:endParaRPr>
          </a:p>
        </p:txBody>
      </p:sp>
      <p:cxnSp>
        <p:nvCxnSpPr>
          <p:cNvPr id="9" name="Rechte verbindingslijn met pijl 8"/>
          <p:cNvCxnSpPr/>
          <p:nvPr/>
        </p:nvCxnSpPr>
        <p:spPr>
          <a:xfrm flipH="1">
            <a:off x="2483768" y="2780928"/>
            <a:ext cx="576064"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Rechte verbindingslijn met pijl 10"/>
          <p:cNvCxnSpPr>
            <a:endCxn id="5" idx="1"/>
          </p:cNvCxnSpPr>
          <p:nvPr/>
        </p:nvCxnSpPr>
        <p:spPr>
          <a:xfrm>
            <a:off x="4716016" y="2708920"/>
            <a:ext cx="648072" cy="77002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Rechte verbindingslijn met pijl 12"/>
          <p:cNvCxnSpPr/>
          <p:nvPr/>
        </p:nvCxnSpPr>
        <p:spPr>
          <a:xfrm>
            <a:off x="1763688" y="3753837"/>
            <a:ext cx="0" cy="95899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Rechte verbindingslijn met pijl 14"/>
          <p:cNvCxnSpPr/>
          <p:nvPr/>
        </p:nvCxnSpPr>
        <p:spPr>
          <a:xfrm>
            <a:off x="5940152" y="4032940"/>
            <a:ext cx="0"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1026" name="Picture 2" descr="http://t1.gstatic.com/images?q=tbn:ANd9GcRjzytGBBJgUmfHKDxQE5n6samjhdsD7rprGyPfAaAcpG57GRTAoQ">
            <a:hlinkClick r:id="rId2"/>
          </p:cNvPr>
          <p:cNvPicPr>
            <a:picLocks noChangeAspect="1" noChangeArrowheads="1"/>
          </p:cNvPicPr>
          <p:nvPr/>
        </p:nvPicPr>
        <p:blipFill>
          <a:blip r:embed="rId3" cstate="print"/>
          <a:srcRect/>
          <a:stretch>
            <a:fillRect/>
          </a:stretch>
        </p:blipFill>
        <p:spPr bwMode="auto">
          <a:xfrm>
            <a:off x="7164288" y="3501008"/>
            <a:ext cx="1390304" cy="1390304"/>
          </a:xfrm>
          <a:prstGeom prst="rect">
            <a:avLst/>
          </a:prstGeom>
          <a:noFill/>
        </p:spPr>
      </p:pic>
      <p:sp>
        <p:nvSpPr>
          <p:cNvPr id="8" name="Rechthoek 7"/>
          <p:cNvSpPr/>
          <p:nvPr/>
        </p:nvSpPr>
        <p:spPr>
          <a:xfrm>
            <a:off x="4572000" y="5686329"/>
            <a:ext cx="3345773" cy="430887"/>
          </a:xfrm>
          <a:prstGeom prst="rect">
            <a:avLst/>
          </a:prstGeom>
        </p:spPr>
        <p:txBody>
          <a:bodyPr wrap="square">
            <a:spAutoFit/>
          </a:bodyPr>
          <a:lstStyle/>
          <a:p>
            <a:r>
              <a:rPr lang="nl-NL" sz="1100" dirty="0">
                <a:hlinkClick r:id="rId4"/>
              </a:rPr>
              <a:t>http://schooltv.nl/video/clipphanger-wat-is-communisme/#q=communisme</a:t>
            </a:r>
            <a:endParaRPr lang="nl-NL" sz="1100" dirty="0"/>
          </a:p>
        </p:txBody>
      </p:sp>
      <p:sp>
        <p:nvSpPr>
          <p:cNvPr id="10" name="Rechthoek 9"/>
          <p:cNvSpPr/>
          <p:nvPr/>
        </p:nvSpPr>
        <p:spPr>
          <a:xfrm>
            <a:off x="4572000" y="5211549"/>
            <a:ext cx="4572000" cy="461665"/>
          </a:xfrm>
          <a:prstGeom prst="rect">
            <a:avLst/>
          </a:prstGeom>
        </p:spPr>
        <p:txBody>
          <a:bodyPr>
            <a:spAutoFit/>
          </a:bodyPr>
          <a:lstStyle/>
          <a:p>
            <a:r>
              <a:rPr lang="nl-NL" sz="1200" dirty="0">
                <a:hlinkClick r:id="rId5"/>
              </a:rPr>
              <a:t>http://schooltv.nl/video/karl-marx-1818-1883-grondlegger-van-het-communisme/#q=communisme</a:t>
            </a:r>
            <a:endParaRPr lang="nl-NL"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13"/>
                                        </p:tgtEl>
                                        <p:attrNameLst>
                                          <p:attrName>style.visibility</p:attrName>
                                        </p:attrNameLst>
                                      </p:cBhvr>
                                      <p:to>
                                        <p:strVal val="visible"/>
                                      </p:to>
                                    </p:set>
                                    <p:anim calcmode="lin" valueType="num">
                                      <p:cBhvr additive="base">
                                        <p:cTn id="18" dur="500" fill="hold"/>
                                        <p:tgtEl>
                                          <p:spTgt spid="13"/>
                                        </p:tgtEl>
                                        <p:attrNameLst>
                                          <p:attrName>ppt_x</p:attrName>
                                        </p:attrNameLst>
                                      </p:cBhvr>
                                      <p:tavLst>
                                        <p:tav tm="0">
                                          <p:val>
                                            <p:strVal val="#ppt_x"/>
                                          </p:val>
                                        </p:tav>
                                        <p:tav tm="100000">
                                          <p:val>
                                            <p:strVal val="#ppt_x"/>
                                          </p:val>
                                        </p:tav>
                                      </p:tavLst>
                                    </p:anim>
                                    <p:anim calcmode="lin" valueType="num">
                                      <p:cBhvr additive="base">
                                        <p:cTn id="19"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0" presetClass="entr" presetSubtype="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wedge">
                                      <p:cBhvr>
                                        <p:cTn id="24" dur="20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nodeType="click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checkerboard(across)">
                                      <p:cBhvr>
                                        <p:cTn id="29" dur="500"/>
                                        <p:tgtEl>
                                          <p:spTgt spid="11"/>
                                        </p:tgtEl>
                                      </p:cBhvr>
                                    </p:animEffect>
                                  </p:childTnLst>
                                </p:cTn>
                              </p:par>
                            </p:childTnLst>
                          </p:cTn>
                        </p:par>
                      </p:childTnLst>
                    </p:cTn>
                  </p:par>
                  <p:par>
                    <p:cTn id="30" fill="hold">
                      <p:stCondLst>
                        <p:cond delay="indefinite"/>
                      </p:stCondLst>
                      <p:childTnLst>
                        <p:par>
                          <p:cTn id="31" fill="hold">
                            <p:stCondLst>
                              <p:cond delay="0"/>
                            </p:stCondLst>
                            <p:childTnLst>
                              <p:par>
                                <p:cTn id="32" presetID="20" presetClass="entr" presetSubtype="0" fill="hold" grpId="0" nodeType="clickEffect">
                                  <p:stCondLst>
                                    <p:cond delay="0"/>
                                  </p:stCondLst>
                                  <p:childTnLst>
                                    <p:set>
                                      <p:cBhvr>
                                        <p:cTn id="33" dur="1" fill="hold">
                                          <p:stCondLst>
                                            <p:cond delay="0"/>
                                          </p:stCondLst>
                                        </p:cTn>
                                        <p:tgtEl>
                                          <p:spTgt spid="5"/>
                                        </p:tgtEl>
                                        <p:attrNameLst>
                                          <p:attrName>style.visibility</p:attrName>
                                        </p:attrNameLst>
                                      </p:cBhvr>
                                      <p:to>
                                        <p:strVal val="visible"/>
                                      </p:to>
                                    </p:set>
                                    <p:animEffect transition="in" filter="wedge">
                                      <p:cBhvr>
                                        <p:cTn id="34" dur="2000"/>
                                        <p:tgtEl>
                                          <p:spTgt spid="5"/>
                                        </p:tgtEl>
                                      </p:cBhvr>
                                    </p:animEffect>
                                  </p:childTnLst>
                                </p:cTn>
                              </p:par>
                            </p:childTnLst>
                          </p:cTn>
                        </p:par>
                      </p:childTnLst>
                    </p:cTn>
                  </p:par>
                  <p:par>
                    <p:cTn id="35" fill="hold">
                      <p:stCondLst>
                        <p:cond delay="indefinite"/>
                      </p:stCondLst>
                      <p:childTnLst>
                        <p:par>
                          <p:cTn id="36" fill="hold">
                            <p:stCondLst>
                              <p:cond delay="0"/>
                            </p:stCondLst>
                            <p:childTnLst>
                              <p:par>
                                <p:cTn id="37" presetID="20" presetClass="entr" presetSubtype="0" fill="hold" nodeType="click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wedge">
                                      <p:cBhvr>
                                        <p:cTn id="39" dur="2000"/>
                                        <p:tgtEl>
                                          <p:spTgt spid="15"/>
                                        </p:tgtEl>
                                      </p:cBhvr>
                                    </p:animEffect>
                                  </p:childTnLst>
                                </p:cTn>
                              </p:par>
                            </p:childTnLst>
                          </p:cTn>
                        </p:par>
                      </p:childTnLst>
                    </p:cTn>
                  </p:par>
                  <p:par>
                    <p:cTn id="40" fill="hold">
                      <p:stCondLst>
                        <p:cond delay="indefinite"/>
                      </p:stCondLst>
                      <p:childTnLst>
                        <p:par>
                          <p:cTn id="41" fill="hold">
                            <p:stCondLst>
                              <p:cond delay="0"/>
                            </p:stCondLst>
                            <p:childTnLst>
                              <p:par>
                                <p:cTn id="42" presetID="20" presetClass="entr" presetSubtype="0" fill="hold" grpId="0" nodeType="clickEffect">
                                  <p:stCondLst>
                                    <p:cond delay="0"/>
                                  </p:stCondLst>
                                  <p:childTnLst>
                                    <p:set>
                                      <p:cBhvr>
                                        <p:cTn id="43" dur="1" fill="hold">
                                          <p:stCondLst>
                                            <p:cond delay="0"/>
                                          </p:stCondLst>
                                        </p:cTn>
                                        <p:tgtEl>
                                          <p:spTgt spid="7"/>
                                        </p:tgtEl>
                                        <p:attrNameLst>
                                          <p:attrName>style.visibility</p:attrName>
                                        </p:attrNameLst>
                                      </p:cBhvr>
                                      <p:to>
                                        <p:strVal val="visible"/>
                                      </p:to>
                                    </p:set>
                                    <p:animEffect transition="in" filter="wedge">
                                      <p:cBhvr>
                                        <p:cTn id="44" dur="2000"/>
                                        <p:tgtEl>
                                          <p:spTgt spid="7"/>
                                        </p:tgtEl>
                                      </p:cBhvr>
                                    </p:animEffect>
                                  </p:childTnLst>
                                </p:cTn>
                              </p:par>
                            </p:childTnLst>
                          </p:cTn>
                        </p:par>
                      </p:childTnLst>
                    </p:cTn>
                  </p:par>
                  <p:par>
                    <p:cTn id="45" fill="hold">
                      <p:stCondLst>
                        <p:cond delay="indefinite"/>
                      </p:stCondLst>
                      <p:childTnLst>
                        <p:par>
                          <p:cTn id="46" fill="hold">
                            <p:stCondLst>
                              <p:cond delay="0"/>
                            </p:stCondLst>
                            <p:childTnLst>
                              <p:par>
                                <p:cTn id="47" presetID="9" presetClass="entr" presetSubtype="0" fill="hold" nodeType="clickEffect">
                                  <p:stCondLst>
                                    <p:cond delay="0"/>
                                  </p:stCondLst>
                                  <p:childTnLst>
                                    <p:set>
                                      <p:cBhvr>
                                        <p:cTn id="48" dur="1" fill="hold">
                                          <p:stCondLst>
                                            <p:cond delay="0"/>
                                          </p:stCondLst>
                                        </p:cTn>
                                        <p:tgtEl>
                                          <p:spTgt spid="1026"/>
                                        </p:tgtEl>
                                        <p:attrNameLst>
                                          <p:attrName>style.visibility</p:attrName>
                                        </p:attrNameLst>
                                      </p:cBhvr>
                                      <p:to>
                                        <p:strVal val="visible"/>
                                      </p:to>
                                    </p:set>
                                    <p:animEffect transition="in" filter="dissolve">
                                      <p:cBhvr>
                                        <p:cTn id="49"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Emancipatie van de arbeider</a:t>
            </a:r>
            <a:endParaRPr lang="nl-NL" dirty="0"/>
          </a:p>
        </p:txBody>
      </p:sp>
      <p:sp>
        <p:nvSpPr>
          <p:cNvPr id="3" name="Tijdelijke aanduiding voor inhoud 2"/>
          <p:cNvSpPr>
            <a:spLocks noGrp="1"/>
          </p:cNvSpPr>
          <p:nvPr>
            <p:ph idx="1"/>
          </p:nvPr>
        </p:nvSpPr>
        <p:spPr/>
        <p:txBody>
          <a:bodyPr/>
          <a:lstStyle/>
          <a:p>
            <a:pPr>
              <a:buNone/>
            </a:pPr>
            <a:r>
              <a:rPr lang="nl-NL" dirty="0" smtClean="0"/>
              <a:t>	Door </a:t>
            </a:r>
            <a:r>
              <a:rPr lang="nl-NL" b="1" dirty="0" smtClean="0"/>
              <a:t>socialisme</a:t>
            </a:r>
            <a:r>
              <a:rPr lang="nl-NL" dirty="0" smtClean="0"/>
              <a:t>, maar…. de eerste ‘beschermende’ maatregelen </a:t>
            </a:r>
            <a:r>
              <a:rPr lang="nl-NL" i="1" dirty="0" smtClean="0"/>
              <a:t>(sociale wetgeving)</a:t>
            </a:r>
            <a:r>
              <a:rPr lang="nl-NL" dirty="0" smtClean="0"/>
              <a:t> komt van vooruitstrevende liberalen!!!</a:t>
            </a:r>
          </a:p>
          <a:p>
            <a:pPr>
              <a:buNone/>
            </a:pPr>
            <a:r>
              <a:rPr lang="nl-NL" dirty="0" smtClean="0"/>
              <a:t>	</a:t>
            </a:r>
          </a:p>
          <a:p>
            <a:pPr>
              <a:buNone/>
            </a:pPr>
            <a:r>
              <a:rPr lang="nl-NL" dirty="0" smtClean="0"/>
              <a:t>	voorbeeld NL: kinderwetje van </a:t>
            </a:r>
            <a:r>
              <a:rPr lang="nl-NL" dirty="0" err="1" smtClean="0"/>
              <a:t>Van</a:t>
            </a:r>
            <a:r>
              <a:rPr lang="nl-NL" dirty="0" smtClean="0"/>
              <a:t> Houten (liberaal) (1874) </a:t>
            </a:r>
            <a:r>
              <a:rPr lang="nl-NL" dirty="0" smtClean="0">
                <a:sym typeface="Wingdings" pitchFamily="2" charset="2"/>
              </a:rPr>
              <a:t> inperking kinderarbeid</a:t>
            </a:r>
            <a:endParaRPr lang="nl-NL"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solidFill>
                  <a:srgbClr val="FF0000"/>
                </a:solidFill>
              </a:rPr>
              <a:t>Sociale kwestie</a:t>
            </a:r>
            <a:endParaRPr lang="nl-NL" b="1" dirty="0">
              <a:solidFill>
                <a:srgbClr val="FF0000"/>
              </a:solidFill>
            </a:endParaRPr>
          </a:p>
        </p:txBody>
      </p:sp>
      <p:sp>
        <p:nvSpPr>
          <p:cNvPr id="3" name="Tijdelijke aanduiding voor inhoud 2"/>
          <p:cNvSpPr>
            <a:spLocks noGrp="1"/>
          </p:cNvSpPr>
          <p:nvPr>
            <p:ph idx="1"/>
          </p:nvPr>
        </p:nvSpPr>
        <p:spPr/>
        <p:txBody>
          <a:bodyPr>
            <a:normAutofit fontScale="92500" lnSpcReduction="10000"/>
          </a:bodyPr>
          <a:lstStyle/>
          <a:p>
            <a:pPr marL="0" indent="0">
              <a:buNone/>
            </a:pPr>
            <a:r>
              <a:rPr lang="nl-NL" dirty="0" smtClean="0"/>
              <a:t>= De zeer ellendige werk- en woonomstandigheden van arbeiders. </a:t>
            </a:r>
          </a:p>
          <a:p>
            <a:pPr marL="0" indent="0">
              <a:buNone/>
            </a:pPr>
            <a:r>
              <a:rPr lang="nl-NL" dirty="0" smtClean="0"/>
              <a:t>Kwestie = moet de regering iets doen? </a:t>
            </a:r>
          </a:p>
          <a:p>
            <a:pPr marL="0" indent="0">
              <a:buNone/>
            </a:pPr>
            <a:endParaRPr lang="nl-NL" dirty="0" smtClean="0">
              <a:sym typeface="Wingdings" panose="05000000000000000000" pitchFamily="2" charset="2"/>
            </a:endParaRPr>
          </a:p>
          <a:p>
            <a:pPr>
              <a:buFont typeface="Wingdings" panose="05000000000000000000" pitchFamily="2" charset="2"/>
              <a:buChar char="à"/>
            </a:pPr>
            <a:r>
              <a:rPr lang="nl-NL" dirty="0" smtClean="0">
                <a:sym typeface="Wingdings" panose="05000000000000000000" pitchFamily="2" charset="2"/>
              </a:rPr>
              <a:t>Onderzoek </a:t>
            </a:r>
            <a:r>
              <a:rPr lang="nl-NL" sz="3000" i="1" dirty="0" smtClean="0">
                <a:sym typeface="Wingdings" panose="05000000000000000000" pitchFamily="2" charset="2"/>
              </a:rPr>
              <a:t>(parlementaire enquête)</a:t>
            </a:r>
          </a:p>
          <a:p>
            <a:pPr marL="0" indent="0">
              <a:buNone/>
            </a:pPr>
            <a:r>
              <a:rPr lang="nl-NL" dirty="0" smtClean="0">
                <a:sym typeface="Wingdings" panose="05000000000000000000" pitchFamily="2" charset="2"/>
              </a:rPr>
              <a:t>Conclusie van het onderzoek: de arbeiders hebben het slecht en de regering moet maatregelen treffen.</a:t>
            </a:r>
          </a:p>
          <a:p>
            <a:pPr marL="0" indent="0">
              <a:buNone/>
            </a:pPr>
            <a:r>
              <a:rPr lang="nl-NL" dirty="0" smtClean="0">
                <a:sym typeface="Wingdings" panose="05000000000000000000" pitchFamily="2" charset="2"/>
              </a:rPr>
              <a:t> Regels over werktijden, afschaffen kinderarbeid, sociale wetgeving (bijv. uitkeringen). </a:t>
            </a:r>
            <a:endParaRPr lang="nl-NL" dirty="0"/>
          </a:p>
        </p:txBody>
      </p:sp>
      <p:sp>
        <p:nvSpPr>
          <p:cNvPr id="4" name="Rechthoek 3"/>
          <p:cNvSpPr/>
          <p:nvPr/>
        </p:nvSpPr>
        <p:spPr>
          <a:xfrm>
            <a:off x="827584" y="3889433"/>
            <a:ext cx="4572000" cy="307777"/>
          </a:xfrm>
          <a:prstGeom prst="rect">
            <a:avLst/>
          </a:prstGeom>
        </p:spPr>
        <p:txBody>
          <a:bodyPr>
            <a:spAutoFit/>
          </a:bodyPr>
          <a:lstStyle/>
          <a:p>
            <a:r>
              <a:rPr lang="nl-NL" sz="1400" dirty="0">
                <a:hlinkClick r:id="rId2"/>
              </a:rPr>
              <a:t>https://www.youtube.com/watch?v=eWZl_9FLrDE</a:t>
            </a:r>
            <a:endParaRPr lang="nl-NL" sz="1400" dirty="0"/>
          </a:p>
        </p:txBody>
      </p:sp>
    </p:spTree>
    <p:extLst>
      <p:ext uri="{BB962C8B-B14F-4D97-AF65-F5344CB8AC3E}">
        <p14:creationId xmlns:p14="http://schemas.microsoft.com/office/powerpoint/2010/main" val="4701614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Examenvraag </a:t>
            </a:r>
            <a:r>
              <a:rPr lang="nl-NL" sz="2000" dirty="0" smtClean="0"/>
              <a:t>(type oorzaak-gevolg): </a:t>
            </a:r>
            <a:endParaRPr lang="nl-NL" dirty="0"/>
          </a:p>
        </p:txBody>
      </p:sp>
      <p:sp>
        <p:nvSpPr>
          <p:cNvPr id="3" name="Tijdelijke aanduiding voor inhoud 2"/>
          <p:cNvSpPr>
            <a:spLocks noGrp="1"/>
          </p:cNvSpPr>
          <p:nvPr>
            <p:ph idx="1"/>
          </p:nvPr>
        </p:nvSpPr>
        <p:spPr/>
        <p:txBody>
          <a:bodyPr/>
          <a:lstStyle/>
          <a:p>
            <a:pPr marL="0" indent="0">
              <a:buNone/>
            </a:pPr>
            <a:r>
              <a:rPr lang="nl-NL" dirty="0"/>
              <a:t>Tussen de </a:t>
            </a:r>
            <a:r>
              <a:rPr lang="nl-NL" dirty="0">
                <a:solidFill>
                  <a:srgbClr val="FF0000"/>
                </a:solidFill>
              </a:rPr>
              <a:t>Industriële Revolutie </a:t>
            </a:r>
            <a:r>
              <a:rPr lang="nl-NL" dirty="0"/>
              <a:t>en de opkomst van </a:t>
            </a:r>
            <a:r>
              <a:rPr lang="nl-NL" dirty="0" smtClean="0"/>
              <a:t>verschillende </a:t>
            </a:r>
            <a:r>
              <a:rPr lang="nl-NL" dirty="0" smtClean="0">
                <a:solidFill>
                  <a:srgbClr val="FF0000"/>
                </a:solidFill>
              </a:rPr>
              <a:t>emancipatiebewegingen</a:t>
            </a:r>
            <a:r>
              <a:rPr lang="nl-NL" dirty="0" smtClean="0"/>
              <a:t> </a:t>
            </a:r>
            <a:r>
              <a:rPr lang="nl-NL" dirty="0"/>
              <a:t>in de negentiende eeuw bestaat een </a:t>
            </a:r>
            <a:r>
              <a:rPr lang="nl-NL" dirty="0" smtClean="0"/>
              <a:t>oorzakelijk verband</a:t>
            </a:r>
            <a:r>
              <a:rPr lang="nl-NL" dirty="0"/>
              <a:t>.</a:t>
            </a:r>
          </a:p>
          <a:p>
            <a:pPr marL="0" indent="0">
              <a:buNone/>
            </a:pPr>
            <a:endParaRPr lang="nl-NL" dirty="0"/>
          </a:p>
          <a:p>
            <a:pPr marL="0" indent="0">
              <a:buNone/>
            </a:pPr>
            <a:r>
              <a:rPr lang="nl-NL" dirty="0" smtClean="0"/>
              <a:t>Leg </a:t>
            </a:r>
            <a:r>
              <a:rPr lang="nl-NL" dirty="0"/>
              <a:t>dit verband uit met een voorbeeld van een emancipatiebeweging uit </a:t>
            </a:r>
            <a:r>
              <a:rPr lang="nl-NL" dirty="0" smtClean="0"/>
              <a:t>de negentiende </a:t>
            </a:r>
            <a:r>
              <a:rPr lang="nl-NL" dirty="0"/>
              <a:t>eeuw.</a:t>
            </a:r>
          </a:p>
        </p:txBody>
      </p:sp>
    </p:spTree>
    <p:extLst>
      <p:ext uri="{BB962C8B-B14F-4D97-AF65-F5344CB8AC3E}">
        <p14:creationId xmlns:p14="http://schemas.microsoft.com/office/powerpoint/2010/main" val="27840083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TotalTime>
  <Words>1170</Words>
  <Application>Microsoft Office PowerPoint</Application>
  <PresentationFormat>Diavoorstelling (4:3)</PresentationFormat>
  <Paragraphs>122</Paragraphs>
  <Slides>16</Slides>
  <Notes>0</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16</vt:i4>
      </vt:variant>
    </vt:vector>
  </HeadingPairs>
  <TitlesOfParts>
    <vt:vector size="23" baseType="lpstr">
      <vt:lpstr>Arial</vt:lpstr>
      <vt:lpstr>Arial-BoldMT</vt:lpstr>
      <vt:lpstr>Arial-ItalicMT</vt:lpstr>
      <vt:lpstr>ArialMT</vt:lpstr>
      <vt:lpstr>Calibri</vt:lpstr>
      <vt:lpstr>Wingdings</vt:lpstr>
      <vt:lpstr>Office-thema</vt:lpstr>
      <vt:lpstr>Paragraaf 8.2 Emancipatie</vt:lpstr>
      <vt:lpstr>Kenmerkend aspect</vt:lpstr>
      <vt:lpstr>Wat weet je al? </vt:lpstr>
      <vt:lpstr>Emancipatie (gelijkberechting)</vt:lpstr>
      <vt:lpstr>Emancipatie in fases</vt:lpstr>
      <vt:lpstr>Socialisme: twee stromen</vt:lpstr>
      <vt:lpstr>Emancipatie van de arbeider</vt:lpstr>
      <vt:lpstr>Sociale kwestie</vt:lpstr>
      <vt:lpstr>Examenvraag (type oorzaak-gevolg): </vt:lpstr>
      <vt:lpstr>Antwoord examenvraag</vt:lpstr>
      <vt:lpstr>Examenvraag (type: broninterpretatie)</vt:lpstr>
      <vt:lpstr>PowerPoint-presentatie</vt:lpstr>
      <vt:lpstr>Antwoord examenvraag</vt:lpstr>
      <vt:lpstr>Examenvraag</vt:lpstr>
      <vt:lpstr>Antwoord examenvraag</vt:lpstr>
      <vt:lpstr>Conclusie / samenvattend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Paragraaf 10.2 Emancipatie</dc:title>
  <dc:creator>BMS</dc:creator>
  <cp:lastModifiedBy>Kristel Biemans</cp:lastModifiedBy>
  <cp:revision>42</cp:revision>
  <dcterms:created xsi:type="dcterms:W3CDTF">2015-01-07T07:50:03Z</dcterms:created>
  <dcterms:modified xsi:type="dcterms:W3CDTF">2021-06-14T07:32:11Z</dcterms:modified>
</cp:coreProperties>
</file>